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 bookmarkIdSeed="5">
  <p:sldMasterIdLst>
    <p:sldMasterId id="2147483684" r:id="rId1"/>
  </p:sldMasterIdLst>
  <p:notesMasterIdLst>
    <p:notesMasterId r:id="rId7"/>
  </p:notesMasterIdLst>
  <p:sldIdLst>
    <p:sldId id="374" r:id="rId2"/>
    <p:sldId id="381" r:id="rId3"/>
    <p:sldId id="466" r:id="rId4"/>
    <p:sldId id="465" r:id="rId5"/>
    <p:sldId id="464" r:id="rId6"/>
  </p:sldIdLst>
  <p:sldSz cx="9144000" cy="6858000" type="screen4x3"/>
  <p:notesSz cx="6858000" cy="9144000"/>
  <p:defaultTextStyle>
    <a:defPPr>
      <a:defRPr lang="ar-EG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412" autoAdjust="0"/>
    <p:restoredTop sz="86287" autoAdjust="0"/>
  </p:normalViewPr>
  <p:slideViewPr>
    <p:cSldViewPr>
      <p:cViewPr varScale="1">
        <p:scale>
          <a:sx n="67" d="100"/>
          <a:sy n="67" d="100"/>
        </p:scale>
        <p:origin x="-125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501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55D0FED-5010-428D-9477-215DA1306B39}" type="datetimeFigureOut">
              <a:rPr lang="ar-EG" smtClean="0"/>
              <a:pPr/>
              <a:t>25/07/1441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388C9D0-3B5C-4D2C-B27F-DDCE2F2B0D8E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155967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ثلث متساوي الساقين 9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5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1BC800EC-EC63-488B-B3B5-4C442814C0B2}" type="datetimeFigureOut">
              <a:rPr lang="ar-EG"/>
              <a:pPr>
                <a:defRPr/>
              </a:pPr>
              <a:t>25/07/1441</a:t>
            </a:fld>
            <a:endParaRPr lang="ar-EG"/>
          </a:p>
        </p:txBody>
      </p:sp>
      <p:sp>
        <p:nvSpPr>
          <p:cNvPr id="6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7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6AA59C5-DB05-45A1-B8DC-4C40FCBB8E46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E22BC-CB07-4624-81E3-610A6CD3A206}" type="datetimeFigureOut">
              <a:rPr lang="ar-EG"/>
              <a:pPr>
                <a:defRPr/>
              </a:pPr>
              <a:t>25/07/1441</a:t>
            </a:fld>
            <a:endParaRPr lang="ar-EG"/>
          </a:p>
        </p:txBody>
      </p:sp>
      <p:sp>
        <p:nvSpPr>
          <p:cNvPr id="5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عنصر نائب لرقم الشريحة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3314C-4932-4341-BBFB-304EC1B6FAE3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9878D-37E6-43F6-AF81-0CC54027C495}" type="datetimeFigureOut">
              <a:rPr lang="ar-EG"/>
              <a:pPr>
                <a:defRPr/>
              </a:pPr>
              <a:t>25/07/1441</a:t>
            </a:fld>
            <a:endParaRPr lang="ar-EG"/>
          </a:p>
        </p:txBody>
      </p:sp>
      <p:sp>
        <p:nvSpPr>
          <p:cNvPr id="5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عنصر نائب لرقم الشريحة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FE986-4704-4A66-B0DE-F31A96087363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099BE3-97B5-4442-8644-2F4D64AB61A9}" type="datetimeFigureOut">
              <a:rPr lang="ar-EG"/>
              <a:pPr>
                <a:defRPr/>
              </a:pPr>
              <a:t>25/07/1441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F57B8-6981-46E0-A9DA-A51C33253C60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ثلث قائم الزاوية 9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مثلث متساوي الساقين 11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رابط مستقيم 14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رابط مستقيم 15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8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D3417-CE59-48E7-9851-1946BD20C7FF}" type="datetimeFigureOut">
              <a:rPr lang="ar-EG"/>
              <a:pPr>
                <a:defRPr/>
              </a:pPr>
              <a:t>25/07/1441</a:t>
            </a:fld>
            <a:endParaRPr lang="ar-EG"/>
          </a:p>
        </p:txBody>
      </p:sp>
      <p:sp>
        <p:nvSpPr>
          <p:cNvPr id="9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10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97A29-5C69-49FB-BA22-4918535C5E0C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7E6BB-01AC-4F39-9AA8-674C5795C98A}" type="datetimeFigureOut">
              <a:rPr lang="ar-EG"/>
              <a:pPr>
                <a:defRPr/>
              </a:pPr>
              <a:t>25/07/1441</a:t>
            </a:fld>
            <a:endParaRPr lang="ar-EG"/>
          </a:p>
        </p:txBody>
      </p:sp>
      <p:sp>
        <p:nvSpPr>
          <p:cNvPr id="6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7" name="عنصر نائب لرقم الشريحة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39376-E940-4613-8B16-BE9D8DEA1D14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B72B9-1139-4482-BFF1-20F4BD4F212D}" type="datetimeFigureOut">
              <a:rPr lang="ar-EG"/>
              <a:pPr>
                <a:defRPr/>
              </a:pPr>
              <a:t>25/07/1441</a:t>
            </a:fld>
            <a:endParaRPr lang="ar-EG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4099D69-7FD8-4FB2-81E7-29E3A421BADD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BDD83-088C-4C0F-B048-55B77857345B}" type="datetimeFigureOut">
              <a:rPr lang="ar-EG"/>
              <a:pPr>
                <a:defRPr/>
              </a:pPr>
              <a:t>25/07/1441</a:t>
            </a:fld>
            <a:endParaRPr lang="ar-EG"/>
          </a:p>
        </p:txBody>
      </p:sp>
      <p:sp>
        <p:nvSpPr>
          <p:cNvPr id="4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5" name="عنصر نائب لرقم الشريحة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23BFC-16D3-4B71-94AE-93F102DF1B61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9EC56-4724-44FC-B950-2274701300FA}" type="datetimeFigureOut">
              <a:rPr lang="ar-EG"/>
              <a:pPr>
                <a:defRPr/>
              </a:pPr>
              <a:t>25/07/1441</a:t>
            </a:fld>
            <a:endParaRPr lang="ar-EG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4" name="عنصر نائب لرقم الشريحة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77A8A-2966-4F13-B301-F12FCC096756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C843CE88-A6A1-4B9F-A59D-D6B6166A5ADE}" type="datetimeFigureOut">
              <a:rPr lang="ar-EG"/>
              <a:pPr>
                <a:defRPr/>
              </a:pPr>
              <a:t>25/07/1441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01EB37DA-C933-409D-80AF-7992D7958CE0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ar-SA" noProof="0" smtClean="0"/>
              <a:t>انقر فوق الرمز لإضافة صورة</a:t>
            </a:r>
            <a:endParaRPr lang="en-US" noProof="0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10E1DDEA-A14B-4E1F-8FDE-CF38468D0892}" type="datetimeFigureOut">
              <a:rPr lang="ar-EG"/>
              <a:pPr>
                <a:defRPr/>
              </a:pPr>
              <a:t>25/07/1441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D8EDD488-3A75-471D-85FC-F0DF9A74B039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ثلث قائم الزاوية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رابط مستقيم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1030" name="عنصر نائب للنص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14EC183-FF6A-49FF-903F-AFBBA012036C}" type="datetimeFigureOut">
              <a:rPr lang="ar-EG"/>
              <a:pPr>
                <a:defRPr/>
              </a:pPr>
              <a:t>25/07/1441</a:t>
            </a:fld>
            <a:endParaRPr lang="ar-EG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4564BB7-E72B-41EA-A53F-E9A208FD3FBB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1" r:id="rId4"/>
    <p:sldLayoutId id="2147483779" r:id="rId5"/>
    <p:sldLayoutId id="2147483772" r:id="rId6"/>
    <p:sldLayoutId id="2147483773" r:id="rId7"/>
    <p:sldLayoutId id="2147483780" r:id="rId8"/>
    <p:sldLayoutId id="2147483781" r:id="rId9"/>
    <p:sldLayoutId id="2147483774" r:id="rId10"/>
    <p:sldLayoutId id="2147483775" r:id="rId11"/>
  </p:sldLayoutIdLst>
  <p:txStyles>
    <p:titleStyle>
      <a:lvl1pPr marL="484188" indent="-484188" algn="l" rtl="1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749CD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1" eaLnBrk="0" fontAlgn="base" hangingPunct="0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Arial" pitchFamily="34" charset="0"/>
          <a:cs typeface="Arial" pitchFamily="34" charset="0"/>
        </a:defRPr>
      </a:lvl2pPr>
      <a:lvl3pPr marL="484188" indent="-484188" algn="l" rtl="1" eaLnBrk="0" fontAlgn="base" hangingPunct="0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Arial" pitchFamily="34" charset="0"/>
          <a:cs typeface="Arial" pitchFamily="34" charset="0"/>
        </a:defRPr>
      </a:lvl3pPr>
      <a:lvl4pPr marL="484188" indent="-484188" algn="l" rtl="1" eaLnBrk="0" fontAlgn="base" hangingPunct="0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Arial" pitchFamily="34" charset="0"/>
          <a:cs typeface="Arial" pitchFamily="34" charset="0"/>
        </a:defRPr>
      </a:lvl4pPr>
      <a:lvl5pPr marL="484188" indent="-484188" algn="l" rtl="1" eaLnBrk="0" fontAlgn="base" hangingPunct="0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Arial" pitchFamily="34" charset="0"/>
          <a:cs typeface="Arial" pitchFamily="34" charset="0"/>
        </a:defRPr>
      </a:lvl5pPr>
      <a:lvl6pPr marL="941388" indent="-484188" algn="l" rtl="1" fontAlgn="base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Arial" pitchFamily="34" charset="0"/>
          <a:cs typeface="Arial" pitchFamily="34" charset="0"/>
        </a:defRPr>
      </a:lvl6pPr>
      <a:lvl7pPr marL="1398588" indent="-484188" algn="l" rtl="1" fontAlgn="base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Arial" pitchFamily="34" charset="0"/>
          <a:cs typeface="Arial" pitchFamily="34" charset="0"/>
        </a:defRPr>
      </a:lvl7pPr>
      <a:lvl8pPr marL="1855788" indent="-484188" algn="l" rtl="1" fontAlgn="base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Arial" pitchFamily="34" charset="0"/>
          <a:cs typeface="Arial" pitchFamily="34" charset="0"/>
        </a:defRPr>
      </a:lvl8pPr>
      <a:lvl9pPr marL="2312988" indent="-484188" algn="l" rtl="1" fontAlgn="base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Arial" pitchFamily="34" charset="0"/>
          <a:cs typeface="Arial" pitchFamily="34" charset="0"/>
        </a:defRPr>
      </a:lvl9pPr>
    </p:titleStyle>
    <p:bodyStyle>
      <a:lvl1pPr marL="447675" indent="-382588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r" rtl="1" eaLnBrk="0" fontAlgn="base" hangingPunct="0">
        <a:spcBef>
          <a:spcPct val="20000"/>
        </a:spcBef>
        <a:spcAft>
          <a:spcPct val="0"/>
        </a:spcAft>
        <a:buClr>
          <a:srgbClr val="97ACD0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875622"/>
          </a:xfrm>
        </p:spPr>
        <p:txBody>
          <a:bodyPr/>
          <a:lstStyle/>
          <a:p>
            <a:pPr algn="ctr"/>
            <a:r>
              <a:rPr lang="ar-EG" dirty="0" smtClean="0"/>
              <a:t>الفلسفة اليونانية من </a:t>
            </a:r>
            <a:r>
              <a:rPr lang="ar-EG" dirty="0" err="1" smtClean="0"/>
              <a:t>طاليس</a:t>
            </a:r>
            <a:r>
              <a:rPr lang="ar-EG" dirty="0" smtClean="0"/>
              <a:t> إلى </a:t>
            </a:r>
            <a:r>
              <a:rPr lang="ar-EG" dirty="0" err="1" smtClean="0"/>
              <a:t>السوفسطائيين</a:t>
            </a:r>
            <a:r>
              <a:rPr lang="ar-EG" dirty="0" smtClean="0"/>
              <a:t/>
            </a:r>
            <a:br>
              <a:rPr lang="ar-EG" dirty="0" smtClean="0"/>
            </a:br>
            <a:r>
              <a:rPr lang="ar-EG" dirty="0" smtClean="0">
                <a:solidFill>
                  <a:srgbClr val="FF0000"/>
                </a:solidFill>
              </a:rPr>
              <a:t>دكتور شرف الدين عبد الحميد</a:t>
            </a:r>
            <a:endParaRPr lang="ar-EG" dirty="0">
              <a:solidFill>
                <a:srgbClr val="FF0000"/>
              </a:solidFill>
            </a:endParaRPr>
          </a:p>
        </p:txBody>
      </p:sp>
      <p:pic>
        <p:nvPicPr>
          <p:cNvPr id="2050" name="Picture 2" descr="F:\Pictures\صوري\raphael-Plato-Aristotle_yoest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2000240"/>
            <a:ext cx="7500990" cy="4463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3074" name="Picture 2" descr="C:\Users\Dr Sharaf\Pictures\خرائط اليونان\0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-214338"/>
            <a:ext cx="7358114" cy="67151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الفلسفة العقلية السقراطية.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فلسفة النفس: اعرف نفسك</a:t>
            </a:r>
          </a:p>
          <a:p>
            <a:r>
              <a:rPr lang="ar-SA" dirty="0" smtClean="0"/>
              <a:t>علم الإنسان ينبثق من النفس الإنسانية، فإن المعرفة الحقيقية هي معرفة النفس الإنسانية؛ اعرف نفسك بنفسك معناها أن يبحث المرء بعقله </a:t>
            </a:r>
            <a:r>
              <a:rPr lang="ar-SA" dirty="0" err="1" smtClean="0"/>
              <a:t>ويغوص</a:t>
            </a:r>
            <a:r>
              <a:rPr lang="ar-SA" dirty="0" smtClean="0"/>
              <a:t> في أعماق نفسه فيعلم أنها مستقر العلم والحقيقة ومنشأ الأخلاق: قمة العلم والحقيقة</a:t>
            </a:r>
            <a:r>
              <a:rPr lang="ar-EG" dirty="0" smtClean="0"/>
              <a:t>.</a:t>
            </a:r>
          </a:p>
          <a:p>
            <a:r>
              <a:rPr lang="ar-EG" dirty="0" smtClean="0"/>
              <a:t>المنطق</a:t>
            </a:r>
          </a:p>
          <a:p>
            <a:r>
              <a:rPr lang="ar-EG" dirty="0" smtClean="0"/>
              <a:t>الميتافيزيقا</a:t>
            </a:r>
          </a:p>
          <a:p>
            <a:r>
              <a:rPr lang="ar-EG" dirty="0" smtClean="0"/>
              <a:t>الأخلاق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b="1" dirty="0" smtClean="0"/>
              <a:t>خلود النفس</a:t>
            </a:r>
            <a:endParaRPr lang="en-US" dirty="0" smtClean="0"/>
          </a:p>
          <a:p>
            <a:pPr lvl="0"/>
            <a:r>
              <a:rPr lang="ar-EG" dirty="0" smtClean="0"/>
              <a:t>إن الحياة تحدث عن الموت، كما يحدث الموت عن الحياة وكذلك بالنسبة لسائر الأضداد.</a:t>
            </a:r>
            <a:endParaRPr lang="en-US" b="1" dirty="0" smtClean="0"/>
          </a:p>
          <a:p>
            <a:pPr lvl="0"/>
            <a:r>
              <a:rPr lang="ar-EG" dirty="0" smtClean="0"/>
              <a:t>ومنها أن النفس، لما لم تكن مركبة على غرار الجسد، يستحيل أن تنحل كما ينحل الجسد عن الموت.</a:t>
            </a:r>
            <a:endParaRPr lang="en-US" b="1" dirty="0" smtClean="0"/>
          </a:p>
          <a:p>
            <a:pPr lvl="0"/>
            <a:r>
              <a:rPr lang="ar-EG" dirty="0" smtClean="0"/>
              <a:t>ومنها أنها من عنصر غير منظور وغير متحول، فلم تكن عرضة للكون والفساد.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b="1" dirty="0" smtClean="0"/>
              <a:t>وجود الإله</a:t>
            </a:r>
            <a:endParaRPr lang="en-US" dirty="0" smtClean="0"/>
          </a:p>
          <a:p>
            <a:r>
              <a:rPr lang="ar-EG" dirty="0" smtClean="0"/>
              <a:t>"إن ما يوجد لغرض نافع لابد أن يكون من عمل العقل”</a:t>
            </a:r>
          </a:p>
          <a:p>
            <a:r>
              <a:rPr lang="ar-EG" dirty="0" smtClean="0"/>
              <a:t>المخلوقات الحية ذات الإحساس لكي يقنعه بأنها لا يمكن أن تكون وليدة المصادفة البحتة أو المادة، وإنما يدل تركيبها على أنها من نتاج عقل مدبر منظم. ويكفي- في نظر سقراط- أن ننظر إلى الجسم البشري لكي نرى كيف نظمت أعضاؤه بطريقة تتيح لها القيام بوظائفها على خير وجه، مما يثبت لنا أنها موضع عناية إلهية سامية.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يوية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كلاسيكي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1853</TotalTime>
  <Words>186</Words>
  <Application>Microsoft Office PowerPoint</Application>
  <PresentationFormat>عرض على الشاشة (3:4)‏</PresentationFormat>
  <Paragraphs>14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حيوية</vt:lpstr>
      <vt:lpstr>الفلسفة اليونانية من طاليس إلى السوفسطائيين دكتور شرف الدين عبد الحميد</vt:lpstr>
      <vt:lpstr>عرض تقديمي في PowerPoint</vt:lpstr>
      <vt:lpstr>الفلسفة العقلية السقراطية.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Dr Sharaf</dc:creator>
  <cp:lastModifiedBy>Windows User</cp:lastModifiedBy>
  <cp:revision>479</cp:revision>
  <dcterms:created xsi:type="dcterms:W3CDTF">2014-03-26T13:53:39Z</dcterms:created>
  <dcterms:modified xsi:type="dcterms:W3CDTF">2020-03-19T20:56:44Z</dcterms:modified>
</cp:coreProperties>
</file>